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24"/>
  </p:notesMasterIdLst>
  <p:handoutMasterIdLst>
    <p:handoutMasterId r:id="rId25"/>
  </p:handoutMasterIdLst>
  <p:sldIdLst>
    <p:sldId id="276" r:id="rId3"/>
    <p:sldId id="343" r:id="rId4"/>
    <p:sldId id="346" r:id="rId5"/>
    <p:sldId id="345" r:id="rId6"/>
    <p:sldId id="347" r:id="rId7"/>
    <p:sldId id="351" r:id="rId8"/>
    <p:sldId id="348" r:id="rId9"/>
    <p:sldId id="349" r:id="rId10"/>
    <p:sldId id="350" r:id="rId11"/>
    <p:sldId id="330" r:id="rId12"/>
    <p:sldId id="336" r:id="rId13"/>
    <p:sldId id="332" r:id="rId14"/>
    <p:sldId id="339" r:id="rId15"/>
    <p:sldId id="340" r:id="rId16"/>
    <p:sldId id="333" r:id="rId17"/>
    <p:sldId id="353" r:id="rId18"/>
    <p:sldId id="335" r:id="rId19"/>
    <p:sldId id="334" r:id="rId20"/>
    <p:sldId id="341" r:id="rId21"/>
    <p:sldId id="354" r:id="rId22"/>
    <p:sldId id="304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2"/>
    <p:restoredTop sz="90612"/>
  </p:normalViewPr>
  <p:slideViewPr>
    <p:cSldViewPr snapToGrid="0" snapToObjects="1">
      <p:cViewPr varScale="1">
        <p:scale>
          <a:sx n="115" d="100"/>
          <a:sy n="115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EC8468-11B7-6746-A546-C105120819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37892-6DD3-D749-90FA-9207F5A988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5D9880-E0B6-1E48-9C1B-42AFDA4B2A3C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8C1FC-6999-1340-A15E-3CB5997B3A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19CBA-9477-0243-90D8-DA37BB85E4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38851C5-150A-B742-82CB-C8B1FE685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C9437-9B45-424E-A953-59C629337F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6CADF-3B89-7C41-A333-915B3FB231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DA668B-27D5-3145-9856-CDB63BDCD85D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F957145-D480-8144-955F-21271D9152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F51A83-4836-2945-81AE-7484A0103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F6862-3919-1240-8A69-1CADC4DC14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B8064-6A24-114F-B5C5-FDB439D59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97EBC63-0C6F-0546-B082-2721BA22F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2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2202A4F2-F464-D941-B2BB-F0719FE2B6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D77B0A38-58CE-4E4A-9F67-6AF5ECC128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D15387D0-AFA9-0541-AC5B-58B6DF246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87EC31-D908-1549-B2BC-1C25763722DA}" type="slidenum">
              <a:rPr lang="en-US" altLang="en-US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42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8EA2E6D2-654B-7F47-BF87-2F2BC0E054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2F43DAC9-0AE3-424C-97E9-D5E3E7A227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46F6E456-B579-314F-BE9D-CC35E342A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E8ABFF-2324-1E48-8F97-0ABF9ED2FA54}" type="slidenum">
              <a:rPr lang="en-US" altLang="en-US">
                <a:latin typeface="Calibri" panose="020F0502020204030204" pitchFamily="34" charset="0"/>
              </a:rPr>
              <a:pPr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72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1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04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8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93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59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4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20DA40D-FB8B-AD4F-B87E-E1E37E6322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825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89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745" y="4725444"/>
            <a:ext cx="10972800" cy="566738"/>
          </a:xfrm>
        </p:spPr>
        <p:txBody>
          <a:bodyPr anchor="b"/>
          <a:lstStyle>
            <a:lvl1pPr algn="ctr">
              <a:defRPr sz="2000" b="0" i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5745" y="537619"/>
            <a:ext cx="109728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5745" y="5292182"/>
            <a:ext cx="109728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65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23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7619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157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0" i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46051"/>
            <a:ext cx="10980929" cy="498011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50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8825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8825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413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5386917" cy="639762"/>
          </a:xfrm>
        </p:spPr>
        <p:txBody>
          <a:bodyPr anchor="b"/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20240"/>
            <a:ext cx="5386917" cy="4126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3000"/>
            <a:ext cx="5389033" cy="639762"/>
          </a:xfrm>
        </p:spPr>
        <p:txBody>
          <a:bodyPr anchor="b"/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20240"/>
            <a:ext cx="5389033" cy="4126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637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71967"/>
            <a:ext cx="7974796" cy="51637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F0FBA-E96A-F54D-A583-EF80B1F0A45F}"/>
              </a:ext>
            </a:extLst>
          </p:cNvPr>
          <p:cNvSpPr>
            <a:spLocks noChangeAspect="1"/>
          </p:cNvSpPr>
          <p:nvPr userDrawn="1"/>
        </p:nvSpPr>
        <p:spPr>
          <a:xfrm>
            <a:off x="8692675" y="2733305"/>
            <a:ext cx="1692100" cy="1637842"/>
          </a:xfrm>
          <a:prstGeom prst="rect">
            <a:avLst/>
          </a:prstGeom>
          <a:solidFill>
            <a:srgbClr val="8E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2CA51-977D-1047-9E58-A859B1FC0694}"/>
              </a:ext>
            </a:extLst>
          </p:cNvPr>
          <p:cNvSpPr>
            <a:spLocks noChangeAspect="1"/>
          </p:cNvSpPr>
          <p:nvPr userDrawn="1"/>
        </p:nvSpPr>
        <p:spPr>
          <a:xfrm>
            <a:off x="10490989" y="4496736"/>
            <a:ext cx="1690035" cy="1638935"/>
          </a:xfrm>
          <a:prstGeom prst="rect">
            <a:avLst/>
          </a:prstGeom>
          <a:solidFill>
            <a:srgbClr val="8E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21EEDE-A9FB-C94A-8284-29614355E4B6}"/>
              </a:ext>
            </a:extLst>
          </p:cNvPr>
          <p:cNvSpPr>
            <a:spLocks noChangeAspect="1"/>
          </p:cNvSpPr>
          <p:nvPr userDrawn="1"/>
        </p:nvSpPr>
        <p:spPr>
          <a:xfrm>
            <a:off x="10490989" y="971967"/>
            <a:ext cx="1690035" cy="1636847"/>
          </a:xfrm>
          <a:prstGeom prst="rect">
            <a:avLst/>
          </a:prstGeom>
          <a:solidFill>
            <a:srgbClr val="8E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id="{60B9F1A9-14C0-C24B-83EB-CC460293FEE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692675" y="4496735"/>
            <a:ext cx="1690035" cy="163893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85D4A6DD-F08D-504A-BE22-DF3C42CD29E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692675" y="973064"/>
            <a:ext cx="1690035" cy="163575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6C50D10E-3BFE-064D-83AF-53ED7C65656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0490989" y="2733854"/>
            <a:ext cx="1690035" cy="1637841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6F68053-A085-B042-ADB3-4FC3E8A2B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19075"/>
            <a:ext cx="1039368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817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657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71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30968C9-9258-CC43-A070-A065DA3A9D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825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366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3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0" i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46051"/>
            <a:ext cx="10980929" cy="498011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5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8825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8825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418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5386917" cy="639762"/>
          </a:xfrm>
        </p:spPr>
        <p:txBody>
          <a:bodyPr anchor="b"/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20240"/>
            <a:ext cx="5386917" cy="4126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3000"/>
            <a:ext cx="5389033" cy="639762"/>
          </a:xfrm>
        </p:spPr>
        <p:txBody>
          <a:bodyPr anchor="b"/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20240"/>
            <a:ext cx="5389033" cy="4126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08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71967"/>
            <a:ext cx="7974796" cy="51637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F0EBA7-88BA-F64B-B855-C24B02DF8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599" y="219075"/>
            <a:ext cx="1097921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F0FBA-E96A-F54D-A583-EF80B1F0A45F}"/>
              </a:ext>
            </a:extLst>
          </p:cNvPr>
          <p:cNvSpPr>
            <a:spLocks noChangeAspect="1"/>
          </p:cNvSpPr>
          <p:nvPr userDrawn="1"/>
        </p:nvSpPr>
        <p:spPr>
          <a:xfrm>
            <a:off x="8692675" y="2733305"/>
            <a:ext cx="1692100" cy="1637842"/>
          </a:xfrm>
          <a:prstGeom prst="rect">
            <a:avLst/>
          </a:prstGeom>
          <a:solidFill>
            <a:srgbClr val="8E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2CA51-977D-1047-9E58-A859B1FC0694}"/>
              </a:ext>
            </a:extLst>
          </p:cNvPr>
          <p:cNvSpPr>
            <a:spLocks noChangeAspect="1"/>
          </p:cNvSpPr>
          <p:nvPr userDrawn="1"/>
        </p:nvSpPr>
        <p:spPr>
          <a:xfrm>
            <a:off x="10490989" y="4496736"/>
            <a:ext cx="1690035" cy="1638935"/>
          </a:xfrm>
          <a:prstGeom prst="rect">
            <a:avLst/>
          </a:prstGeom>
          <a:solidFill>
            <a:srgbClr val="8E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21EEDE-A9FB-C94A-8284-29614355E4B6}"/>
              </a:ext>
            </a:extLst>
          </p:cNvPr>
          <p:cNvSpPr>
            <a:spLocks noChangeAspect="1"/>
          </p:cNvSpPr>
          <p:nvPr userDrawn="1"/>
        </p:nvSpPr>
        <p:spPr>
          <a:xfrm>
            <a:off x="10490989" y="971967"/>
            <a:ext cx="1690035" cy="1636847"/>
          </a:xfrm>
          <a:prstGeom prst="rect">
            <a:avLst/>
          </a:prstGeom>
          <a:solidFill>
            <a:srgbClr val="8E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id="{60B9F1A9-14C0-C24B-83EB-CC460293FEE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692675" y="4496735"/>
            <a:ext cx="1690035" cy="163893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85D4A6DD-F08D-504A-BE22-DF3C42CD29E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692675" y="973064"/>
            <a:ext cx="1690035" cy="163575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6C50D10E-3BFE-064D-83AF-53ED7C65656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0490989" y="2733854"/>
            <a:ext cx="1690035" cy="1637841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26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575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96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0" i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99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6E8063F-FF54-2C42-9074-249F093F0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19075"/>
            <a:ext cx="10972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3826ABE-7AC2-964C-B23C-50BFE3D15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4C5577-999F-D443-8D74-F17A42D908A0}"/>
              </a:ext>
            </a:extLst>
          </p:cNvPr>
          <p:cNvCxnSpPr/>
          <p:nvPr/>
        </p:nvCxnSpPr>
        <p:spPr>
          <a:xfrm>
            <a:off x="0" y="6223000"/>
            <a:ext cx="12192000" cy="0"/>
          </a:xfrm>
          <a:prstGeom prst="line">
            <a:avLst/>
          </a:prstGeom>
          <a:ln w="28575">
            <a:solidFill>
              <a:srgbClr val="8E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30" name="TextBox 3">
            <a:extLst>
              <a:ext uri="{FF2B5EF4-FFF2-40B4-BE49-F238E27FC236}">
                <a16:creationId xmlns:a16="http://schemas.microsoft.com/office/drawing/2014/main" id="{0F26B872-A2F4-2141-A68E-D9BF6CF4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6369678"/>
            <a:ext cx="6007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rgbClr val="8E0000"/>
                </a:solidFill>
                <a:latin typeface="Adobe Caslon Pro" panose="0205050205050A020403" pitchFamily="18" charset="77"/>
              </a:rPr>
              <a:t>Information Sciences Institute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2C65F-F945-A545-8DC5-2B45F3615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" b="13334"/>
          <a:stretch/>
        </p:blipFill>
        <p:spPr>
          <a:xfrm>
            <a:off x="10005655" y="6283159"/>
            <a:ext cx="1965960" cy="548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77" r:id="rId9"/>
    <p:sldLayoutId id="2147483678" r:id="rId10"/>
    <p:sldLayoutId id="2147483687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6E8063F-FF54-2C42-9074-249F093F0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19075"/>
            <a:ext cx="1039368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3826ABE-7AC2-964C-B23C-50BFE3D15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4C5577-999F-D443-8D74-F17A42D908A0}"/>
              </a:ext>
            </a:extLst>
          </p:cNvPr>
          <p:cNvCxnSpPr/>
          <p:nvPr/>
        </p:nvCxnSpPr>
        <p:spPr>
          <a:xfrm>
            <a:off x="0" y="6223000"/>
            <a:ext cx="12192000" cy="0"/>
          </a:xfrm>
          <a:prstGeom prst="line">
            <a:avLst/>
          </a:prstGeom>
          <a:ln w="28575">
            <a:solidFill>
              <a:srgbClr val="8E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30" name="TextBox 3">
            <a:extLst>
              <a:ext uri="{FF2B5EF4-FFF2-40B4-BE49-F238E27FC236}">
                <a16:creationId xmlns:a16="http://schemas.microsoft.com/office/drawing/2014/main" id="{0F26B872-A2F4-2141-A68E-D9BF6CF4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6369678"/>
            <a:ext cx="6007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i="1" dirty="0">
                <a:solidFill>
                  <a:srgbClr val="8E0000"/>
                </a:solidFill>
                <a:latin typeface="Adobe Caslon Pro" panose="0205050205050A020403" pitchFamily="18" charset="77"/>
              </a:rPr>
              <a:t>Information Sciences Institute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2C65F-F945-A545-8DC5-2B45F3615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" b="13334"/>
          <a:stretch/>
        </p:blipFill>
        <p:spPr>
          <a:xfrm>
            <a:off x="10005655" y="6283159"/>
            <a:ext cx="1965960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752261-DE3E-1F49-B548-C73F8E6B0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825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49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9" r:id="rId9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5550/1-DY3G" TargetMode="External"/><Relationship Id="rId2" Type="http://schemas.openxmlformats.org/officeDocument/2006/relationships/hyperlink" Target="https://doi.org/10.25550/2ARP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ase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206AAB6-2A51-3A4C-98F9-A05BDA609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Organization, Navigation, and Visualization of </a:t>
            </a:r>
            <a:r>
              <a:rPr lang="en-US" dirty="0" err="1"/>
              <a:t>FaceBase</a:t>
            </a:r>
            <a:r>
              <a:rPr lang="en-US" dirty="0"/>
              <a:t> Datasets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7A339DD4-4021-644E-91FF-1714EFACBC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Rob Schuler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2020 </a:t>
            </a:r>
            <a:r>
              <a:rPr lang="en-US" dirty="0" err="1"/>
              <a:t>FaceBase</a:t>
            </a:r>
            <a:r>
              <a:rPr lang="en-US" dirty="0"/>
              <a:t> Users Bootcamp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November 18,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Overview of Dataset Display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Content Placeholder 34">
            <a:extLst>
              <a:ext uri="{FF2B5EF4-FFF2-40B4-BE49-F238E27FC236}">
                <a16:creationId xmlns:a16="http://schemas.microsoft.com/office/drawing/2014/main" id="{26607ABA-302C-F747-9DC3-68A458F54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03600" y="1195754"/>
            <a:ext cx="5384800" cy="488257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Summary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Visualization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Genome Browser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Surface Models</a:t>
            </a:r>
          </a:p>
          <a:p>
            <a:pPr lvl="1"/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Orthoslice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Views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Images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Experiments &amp;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Biosamples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Data Files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Sequencing, Processed, Imaging, Array, Supplementary, other…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8D2945-CF59-2A40-BB74-7FC1F1A8CB3D}"/>
              </a:ext>
            </a:extLst>
          </p:cNvPr>
          <p:cNvCxnSpPr>
            <a:cxnSpLocks/>
          </p:cNvCxnSpPr>
          <p:nvPr/>
        </p:nvCxnSpPr>
        <p:spPr>
          <a:xfrm flipV="1">
            <a:off x="5521842" y="1019910"/>
            <a:ext cx="4079358" cy="426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68F1795-F885-A84A-819C-27B89D93BEFA}"/>
              </a:ext>
            </a:extLst>
          </p:cNvPr>
          <p:cNvCxnSpPr>
            <a:cxnSpLocks/>
          </p:cNvCxnSpPr>
          <p:nvPr/>
        </p:nvCxnSpPr>
        <p:spPr>
          <a:xfrm flipV="1">
            <a:off x="6550269" y="1699847"/>
            <a:ext cx="3182816" cy="5421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F63BE-B589-6442-B1D5-F611A1E4444D}"/>
              </a:ext>
            </a:extLst>
          </p:cNvPr>
          <p:cNvCxnSpPr>
            <a:cxnSpLocks/>
          </p:cNvCxnSpPr>
          <p:nvPr/>
        </p:nvCxnSpPr>
        <p:spPr>
          <a:xfrm flipV="1">
            <a:off x="7618047" y="3194498"/>
            <a:ext cx="1983153" cy="849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38885E5-CB53-AC4A-8FB1-8895E9495388}"/>
              </a:ext>
            </a:extLst>
          </p:cNvPr>
          <p:cNvCxnSpPr>
            <a:cxnSpLocks/>
          </p:cNvCxnSpPr>
          <p:nvPr/>
        </p:nvCxnSpPr>
        <p:spPr>
          <a:xfrm flipV="1">
            <a:off x="7756770" y="4733171"/>
            <a:ext cx="1932354" cy="1905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0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3B60A6-A69A-684F-A2F4-CA4C51B41269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678972" y="159291"/>
            <a:ext cx="4667252" cy="1648088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7004538" cy="639763"/>
          </a:xfrm>
        </p:spPr>
        <p:txBody>
          <a:bodyPr/>
          <a:lstStyle/>
          <a:p>
            <a:r>
              <a:rPr lang="en-US" dirty="0"/>
              <a:t>Summary of the Dataset Contents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1D58A8-EFC4-D143-9C1D-775640C5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" y="1807379"/>
            <a:ext cx="8678008" cy="290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AEDDCF-2C37-BD47-8E00-3077C041E917}"/>
              </a:ext>
            </a:extLst>
          </p:cNvPr>
          <p:cNvCxnSpPr>
            <a:cxnSpLocks/>
          </p:cNvCxnSpPr>
          <p:nvPr/>
        </p:nvCxnSpPr>
        <p:spPr>
          <a:xfrm flipV="1">
            <a:off x="9017976" y="1107832"/>
            <a:ext cx="2834056" cy="360304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72BC8C-96BC-B84D-9C23-6986E97E12A6}"/>
              </a:ext>
            </a:extLst>
          </p:cNvPr>
          <p:cNvSpPr/>
          <p:nvPr/>
        </p:nvSpPr>
        <p:spPr>
          <a:xfrm>
            <a:off x="9346224" y="159290"/>
            <a:ext cx="2505808" cy="948541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7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3B60A6-A69A-684F-A2F4-CA4C51B41269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678972" y="159291"/>
            <a:ext cx="4667252" cy="1648088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7004538" cy="639763"/>
          </a:xfrm>
        </p:spPr>
        <p:txBody>
          <a:bodyPr/>
          <a:lstStyle/>
          <a:p>
            <a:r>
              <a:rPr lang="en-US" dirty="0"/>
              <a:t>Summary of the Dataset Contents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1D58A8-EFC4-D143-9C1D-775640C5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" y="1807379"/>
            <a:ext cx="8678008" cy="290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AEDDCF-2C37-BD47-8E00-3077C041E917}"/>
              </a:ext>
            </a:extLst>
          </p:cNvPr>
          <p:cNvCxnSpPr>
            <a:cxnSpLocks/>
          </p:cNvCxnSpPr>
          <p:nvPr/>
        </p:nvCxnSpPr>
        <p:spPr>
          <a:xfrm flipV="1">
            <a:off x="9017976" y="1107832"/>
            <a:ext cx="2834056" cy="360304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72BC8C-96BC-B84D-9C23-6986E97E12A6}"/>
              </a:ext>
            </a:extLst>
          </p:cNvPr>
          <p:cNvSpPr/>
          <p:nvPr/>
        </p:nvSpPr>
        <p:spPr>
          <a:xfrm>
            <a:off x="9346224" y="159290"/>
            <a:ext cx="2505808" cy="948541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227272-B6B8-4F4F-A2CB-C6E1F6E7D437}"/>
              </a:ext>
            </a:extLst>
          </p:cNvPr>
          <p:cNvCxnSpPr>
            <a:cxnSpLocks/>
          </p:cNvCxnSpPr>
          <p:nvPr/>
        </p:nvCxnSpPr>
        <p:spPr>
          <a:xfrm>
            <a:off x="2365131" y="1558385"/>
            <a:ext cx="1503484" cy="1255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EF276B-F200-674F-8314-8E52742FC843}"/>
              </a:ext>
            </a:extLst>
          </p:cNvPr>
          <p:cNvSpPr txBox="1"/>
          <p:nvPr/>
        </p:nvSpPr>
        <p:spPr>
          <a:xfrm>
            <a:off x="1090079" y="1160731"/>
            <a:ext cx="31757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Persistent Identifiers (e.g., DOI)</a:t>
            </a:r>
          </a:p>
        </p:txBody>
      </p:sp>
    </p:spTree>
    <p:extLst>
      <p:ext uri="{BB962C8B-B14F-4D97-AF65-F5344CB8AC3E}">
        <p14:creationId xmlns:p14="http://schemas.microsoft.com/office/powerpoint/2010/main" val="418973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3B60A6-A69A-684F-A2F4-CA4C51B41269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678972" y="159291"/>
            <a:ext cx="4667252" cy="1648088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7004538" cy="639763"/>
          </a:xfrm>
        </p:spPr>
        <p:txBody>
          <a:bodyPr/>
          <a:lstStyle/>
          <a:p>
            <a:r>
              <a:rPr lang="en-US" dirty="0"/>
              <a:t>Summary of the Dataset Contents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1D58A8-EFC4-D143-9C1D-775640C5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" y="1807379"/>
            <a:ext cx="8678008" cy="290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AEDDCF-2C37-BD47-8E00-3077C041E917}"/>
              </a:ext>
            </a:extLst>
          </p:cNvPr>
          <p:cNvCxnSpPr>
            <a:cxnSpLocks/>
          </p:cNvCxnSpPr>
          <p:nvPr/>
        </p:nvCxnSpPr>
        <p:spPr>
          <a:xfrm flipV="1">
            <a:off x="9017976" y="1107832"/>
            <a:ext cx="2834056" cy="360304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72BC8C-96BC-B84D-9C23-6986E97E12A6}"/>
              </a:ext>
            </a:extLst>
          </p:cNvPr>
          <p:cNvSpPr/>
          <p:nvPr/>
        </p:nvSpPr>
        <p:spPr>
          <a:xfrm>
            <a:off x="9346224" y="159290"/>
            <a:ext cx="2505808" cy="948541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227272-B6B8-4F4F-A2CB-C6E1F6E7D437}"/>
              </a:ext>
            </a:extLst>
          </p:cNvPr>
          <p:cNvCxnSpPr>
            <a:cxnSpLocks/>
          </p:cNvCxnSpPr>
          <p:nvPr/>
        </p:nvCxnSpPr>
        <p:spPr>
          <a:xfrm>
            <a:off x="2365131" y="1558385"/>
            <a:ext cx="1503484" cy="1255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96362B-0F6D-7748-9185-95E2A3066FDF}"/>
              </a:ext>
            </a:extLst>
          </p:cNvPr>
          <p:cNvCxnSpPr>
            <a:cxnSpLocks/>
          </p:cNvCxnSpPr>
          <p:nvPr/>
        </p:nvCxnSpPr>
        <p:spPr>
          <a:xfrm flipH="1" flipV="1">
            <a:off x="4941277" y="3640018"/>
            <a:ext cx="1154723" cy="1319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EF276B-F200-674F-8314-8E52742FC843}"/>
              </a:ext>
            </a:extLst>
          </p:cNvPr>
          <p:cNvSpPr txBox="1"/>
          <p:nvPr/>
        </p:nvSpPr>
        <p:spPr>
          <a:xfrm>
            <a:off x="1090079" y="1160731"/>
            <a:ext cx="31757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Persistent Identifiers (e.g., DOI)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0168EA-9EC3-AC46-99A5-DC0F41281774}"/>
              </a:ext>
            </a:extLst>
          </p:cNvPr>
          <p:cNvSpPr txBox="1"/>
          <p:nvPr/>
        </p:nvSpPr>
        <p:spPr>
          <a:xfrm>
            <a:off x="5518638" y="4988190"/>
            <a:ext cx="272170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Attribution of contributors</a:t>
            </a:r>
          </a:p>
        </p:txBody>
      </p:sp>
    </p:spTree>
    <p:extLst>
      <p:ext uri="{BB962C8B-B14F-4D97-AF65-F5344CB8AC3E}">
        <p14:creationId xmlns:p14="http://schemas.microsoft.com/office/powerpoint/2010/main" val="45632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3B60A6-A69A-684F-A2F4-CA4C51B41269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678972" y="159291"/>
            <a:ext cx="4667252" cy="1648088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7004538" cy="639763"/>
          </a:xfrm>
        </p:spPr>
        <p:txBody>
          <a:bodyPr/>
          <a:lstStyle/>
          <a:p>
            <a:r>
              <a:rPr lang="en-US" dirty="0"/>
              <a:t>Summary of the Dataset Contents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1D58A8-EFC4-D143-9C1D-775640C5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" y="1807379"/>
            <a:ext cx="8678008" cy="290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AEDDCF-2C37-BD47-8E00-3077C041E917}"/>
              </a:ext>
            </a:extLst>
          </p:cNvPr>
          <p:cNvCxnSpPr>
            <a:cxnSpLocks/>
          </p:cNvCxnSpPr>
          <p:nvPr/>
        </p:nvCxnSpPr>
        <p:spPr>
          <a:xfrm flipV="1">
            <a:off x="9017976" y="1107832"/>
            <a:ext cx="2834056" cy="360304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72BC8C-96BC-B84D-9C23-6986E97E12A6}"/>
              </a:ext>
            </a:extLst>
          </p:cNvPr>
          <p:cNvSpPr/>
          <p:nvPr/>
        </p:nvSpPr>
        <p:spPr>
          <a:xfrm>
            <a:off x="9346224" y="159290"/>
            <a:ext cx="2505808" cy="948541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227272-B6B8-4F4F-A2CB-C6E1F6E7D437}"/>
              </a:ext>
            </a:extLst>
          </p:cNvPr>
          <p:cNvCxnSpPr>
            <a:cxnSpLocks/>
          </p:cNvCxnSpPr>
          <p:nvPr/>
        </p:nvCxnSpPr>
        <p:spPr>
          <a:xfrm>
            <a:off x="2365131" y="1558385"/>
            <a:ext cx="1503484" cy="1255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96362B-0F6D-7748-9185-95E2A3066FDF}"/>
              </a:ext>
            </a:extLst>
          </p:cNvPr>
          <p:cNvCxnSpPr>
            <a:cxnSpLocks/>
          </p:cNvCxnSpPr>
          <p:nvPr/>
        </p:nvCxnSpPr>
        <p:spPr>
          <a:xfrm flipH="1" flipV="1">
            <a:off x="4941277" y="3640018"/>
            <a:ext cx="1154723" cy="1319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91F50F-728C-6C44-8784-3109A1414803}"/>
              </a:ext>
            </a:extLst>
          </p:cNvPr>
          <p:cNvCxnSpPr>
            <a:cxnSpLocks/>
          </p:cNvCxnSpPr>
          <p:nvPr/>
        </p:nvCxnSpPr>
        <p:spPr>
          <a:xfrm flipV="1">
            <a:off x="2590800" y="4299944"/>
            <a:ext cx="180975" cy="8347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EF276B-F200-674F-8314-8E52742FC843}"/>
              </a:ext>
            </a:extLst>
          </p:cNvPr>
          <p:cNvSpPr txBox="1"/>
          <p:nvPr/>
        </p:nvSpPr>
        <p:spPr>
          <a:xfrm>
            <a:off x="1090079" y="1160731"/>
            <a:ext cx="3175741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Persistent Identifiers (e.g., DOI)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2E2760-7CF6-DB49-80E5-00C6566FB7B5}"/>
              </a:ext>
            </a:extLst>
          </p:cNvPr>
          <p:cNvSpPr txBox="1"/>
          <p:nvPr/>
        </p:nvSpPr>
        <p:spPr>
          <a:xfrm>
            <a:off x="810923" y="5134708"/>
            <a:ext cx="412805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Keywords from standardized terminology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0168EA-9EC3-AC46-99A5-DC0F41281774}"/>
              </a:ext>
            </a:extLst>
          </p:cNvPr>
          <p:cNvSpPr txBox="1"/>
          <p:nvPr/>
        </p:nvSpPr>
        <p:spPr>
          <a:xfrm>
            <a:off x="5518638" y="4988190"/>
            <a:ext cx="272170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Attribution of contributors</a:t>
            </a:r>
          </a:p>
        </p:txBody>
      </p:sp>
    </p:spTree>
    <p:extLst>
      <p:ext uri="{BB962C8B-B14F-4D97-AF65-F5344CB8AC3E}">
        <p14:creationId xmlns:p14="http://schemas.microsoft.com/office/powerpoint/2010/main" val="36727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Visualization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E397F8D2-C05E-1A48-A817-6F50FFF05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2" y="1175387"/>
            <a:ext cx="7657728" cy="4750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7133B7-0651-D748-9CC3-66EDAA42686E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4623476" y="915435"/>
            <a:ext cx="4722748" cy="259952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2D770F-7D3D-3143-98DB-FEC5146F2264}"/>
              </a:ext>
            </a:extLst>
          </p:cNvPr>
          <p:cNvCxnSpPr>
            <a:cxnSpLocks/>
          </p:cNvCxnSpPr>
          <p:nvPr/>
        </p:nvCxnSpPr>
        <p:spPr>
          <a:xfrm flipV="1">
            <a:off x="8452340" y="2373924"/>
            <a:ext cx="3399692" cy="3568641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ADE57D0-E26B-9B48-8A9D-725991DA6BB1}"/>
              </a:ext>
            </a:extLst>
          </p:cNvPr>
          <p:cNvSpPr/>
          <p:nvPr/>
        </p:nvSpPr>
        <p:spPr>
          <a:xfrm>
            <a:off x="9346224" y="915433"/>
            <a:ext cx="2505808" cy="145849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7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Visualization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7133B7-0651-D748-9CC3-66EDAA42686E}"/>
              </a:ext>
            </a:extLst>
          </p:cNvPr>
          <p:cNvCxnSpPr>
            <a:cxnSpLocks/>
          </p:cNvCxnSpPr>
          <p:nvPr/>
        </p:nvCxnSpPr>
        <p:spPr>
          <a:xfrm flipV="1">
            <a:off x="3345366" y="915435"/>
            <a:ext cx="6000858" cy="145884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2D770F-7D3D-3143-98DB-FEC5146F2264}"/>
              </a:ext>
            </a:extLst>
          </p:cNvPr>
          <p:cNvCxnSpPr>
            <a:cxnSpLocks/>
          </p:cNvCxnSpPr>
          <p:nvPr/>
        </p:nvCxnSpPr>
        <p:spPr>
          <a:xfrm flipV="1">
            <a:off x="8452340" y="2373924"/>
            <a:ext cx="3399692" cy="3568641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ADE57D0-E26B-9B48-8A9D-725991DA6BB1}"/>
              </a:ext>
            </a:extLst>
          </p:cNvPr>
          <p:cNvSpPr/>
          <p:nvPr/>
        </p:nvSpPr>
        <p:spPr>
          <a:xfrm>
            <a:off x="9346224" y="915433"/>
            <a:ext cx="2505808" cy="145849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C301A0-2613-8444-93A9-94CCDC87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88136"/>
            <a:ext cx="3399692" cy="2613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2122AF46-367C-0849-9088-265E7C7EB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975" y="1088136"/>
            <a:ext cx="3484685" cy="2613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215D66F-5C4C-184F-884D-53142C436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77854"/>
            <a:ext cx="3621573" cy="2626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A8C2634A-8DB7-FC43-B329-7500EA0FD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41" y="3934004"/>
            <a:ext cx="4165577" cy="2638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7CB1AB-B8CE-394D-BE00-48B7F63804F6}"/>
              </a:ext>
            </a:extLst>
          </p:cNvPr>
          <p:cNvSpPr txBox="1"/>
          <p:nvPr/>
        </p:nvSpPr>
        <p:spPr>
          <a:xfrm>
            <a:off x="1454637" y="4979588"/>
            <a:ext cx="2992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High-resolution Microscopy Images with Annotations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D58FFD-DE79-7141-B49A-BA3396F080AF}"/>
              </a:ext>
            </a:extLst>
          </p:cNvPr>
          <p:cNvSpPr txBox="1"/>
          <p:nvPr/>
        </p:nvSpPr>
        <p:spPr>
          <a:xfrm>
            <a:off x="5184624" y="5635228"/>
            <a:ext cx="402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Single Cell Browser through Integration with UCSC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5B5713-5A89-6D47-8E00-734507C8A434}"/>
              </a:ext>
            </a:extLst>
          </p:cNvPr>
          <p:cNvSpPr txBox="1"/>
          <p:nvPr/>
        </p:nvSpPr>
        <p:spPr>
          <a:xfrm>
            <a:off x="812949" y="1108081"/>
            <a:ext cx="299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Orthogonal Slice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Viewer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DEF83D-B5D9-304A-B600-23DE980365C4}"/>
              </a:ext>
            </a:extLst>
          </p:cNvPr>
          <p:cNvSpPr txBox="1"/>
          <p:nvPr/>
        </p:nvSpPr>
        <p:spPr>
          <a:xfrm>
            <a:off x="6000948" y="1234202"/>
            <a:ext cx="299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Surface Models</a:t>
            </a:r>
          </a:p>
        </p:txBody>
      </p:sp>
    </p:spTree>
    <p:extLst>
      <p:ext uri="{BB962C8B-B14F-4D97-AF65-F5344CB8AC3E}">
        <p14:creationId xmlns:p14="http://schemas.microsoft.com/office/powerpoint/2010/main" val="1866855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8736624" cy="639763"/>
          </a:xfrm>
        </p:spPr>
        <p:txBody>
          <a:bodyPr/>
          <a:lstStyle/>
          <a:p>
            <a:r>
              <a:rPr lang="en-US" dirty="0"/>
              <a:t>Details on Experiments, </a:t>
            </a:r>
            <a:r>
              <a:rPr lang="en-US" dirty="0" err="1"/>
              <a:t>Biosamples</a:t>
            </a:r>
            <a:r>
              <a:rPr lang="en-US" dirty="0"/>
              <a:t>, etc.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7133B7-0651-D748-9CC3-66EDAA42686E}"/>
              </a:ext>
            </a:extLst>
          </p:cNvPr>
          <p:cNvCxnSpPr>
            <a:cxnSpLocks/>
          </p:cNvCxnSpPr>
          <p:nvPr/>
        </p:nvCxnSpPr>
        <p:spPr>
          <a:xfrm>
            <a:off x="9284677" y="1301262"/>
            <a:ext cx="2567355" cy="1072661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2D770F-7D3D-3143-98DB-FEC5146F2264}"/>
              </a:ext>
            </a:extLst>
          </p:cNvPr>
          <p:cNvCxnSpPr>
            <a:cxnSpLocks/>
          </p:cNvCxnSpPr>
          <p:nvPr/>
        </p:nvCxnSpPr>
        <p:spPr>
          <a:xfrm>
            <a:off x="0" y="4600575"/>
            <a:ext cx="9346224" cy="2239798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ADE57D0-E26B-9B48-8A9D-725991DA6BB1}"/>
              </a:ext>
            </a:extLst>
          </p:cNvPr>
          <p:cNvSpPr/>
          <p:nvPr/>
        </p:nvSpPr>
        <p:spPr>
          <a:xfrm>
            <a:off x="9346224" y="2374955"/>
            <a:ext cx="2505808" cy="4466449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FE16F05-6516-EC4B-97E8-9073048CF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85"/>
            <a:ext cx="9284677" cy="336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4401-A2E9-F649-89BC-78FEA9BF14FE}"/>
              </a:ext>
            </a:extLst>
          </p:cNvPr>
          <p:cNvSpPr txBox="1"/>
          <p:nvPr/>
        </p:nvSpPr>
        <p:spPr>
          <a:xfrm>
            <a:off x="4529607" y="4973722"/>
            <a:ext cx="462161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Further drill-down to related </a:t>
            </a:r>
            <a:r>
              <a:rPr lang="en-US" b="1" dirty="0" err="1"/>
              <a:t>biosamples</a:t>
            </a:r>
            <a:r>
              <a:rPr lang="en-US" b="1" dirty="0"/>
              <a:t>, files, and other related data.</a:t>
            </a:r>
          </a:p>
        </p:txBody>
      </p:sp>
    </p:spTree>
    <p:extLst>
      <p:ext uri="{BB962C8B-B14F-4D97-AF65-F5344CB8AC3E}">
        <p14:creationId xmlns:p14="http://schemas.microsoft.com/office/powerpoint/2010/main" val="1049399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F8E91B-DFD4-E74B-8A8E-A5470FBB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(i.e., Download) Dataset</a:t>
            </a:r>
          </a:p>
        </p:txBody>
      </p:sp>
      <p:pic>
        <p:nvPicPr>
          <p:cNvPr id="18" name="Content Placeholder 1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C2C662D-7DC1-B548-A495-99F288AC6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24" y="16594"/>
            <a:ext cx="2505808" cy="68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1D58A8-EFC4-D143-9C1D-775640C5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" y="1219886"/>
            <a:ext cx="8678008" cy="290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3535C7-7654-E444-B3CD-8F1607A9269E}"/>
              </a:ext>
            </a:extLst>
          </p:cNvPr>
          <p:cNvCxnSpPr>
            <a:cxnSpLocks/>
          </p:cNvCxnSpPr>
          <p:nvPr/>
        </p:nvCxnSpPr>
        <p:spPr>
          <a:xfrm flipV="1">
            <a:off x="2488223" y="1820008"/>
            <a:ext cx="4589585" cy="1995854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3B5629-F9C1-8841-9E36-F4D7C6DA5092}"/>
              </a:ext>
            </a:extLst>
          </p:cNvPr>
          <p:cNvCxnSpPr>
            <a:cxnSpLocks/>
          </p:cNvCxnSpPr>
          <p:nvPr/>
        </p:nvCxnSpPr>
        <p:spPr>
          <a:xfrm flipH="1" flipV="1">
            <a:off x="8088924" y="1556239"/>
            <a:ext cx="641838" cy="2259623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7CD404F-4590-A94E-8850-8876510C7648}"/>
              </a:ext>
            </a:extLst>
          </p:cNvPr>
          <p:cNvSpPr/>
          <p:nvPr/>
        </p:nvSpPr>
        <p:spPr>
          <a:xfrm>
            <a:off x="6998676" y="1459591"/>
            <a:ext cx="1054575" cy="360417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8DA594-5F24-7342-BD2C-40533455A85C}"/>
              </a:ext>
            </a:extLst>
          </p:cNvPr>
          <p:cNvSpPr/>
          <p:nvPr/>
        </p:nvSpPr>
        <p:spPr>
          <a:xfrm>
            <a:off x="9346224" y="159290"/>
            <a:ext cx="2505808" cy="948541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C85DF58-F165-2E4C-A8AC-CA896124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86" y="3617008"/>
            <a:ext cx="6716316" cy="218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610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70F1BF4-23D8-1543-AF9A-33D73BBFE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95" y="345380"/>
            <a:ext cx="8188412" cy="5570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7" name="Title 1">
            <a:extLst>
              <a:ext uri="{FF2B5EF4-FFF2-40B4-BE49-F238E27FC236}">
                <a16:creationId xmlns:a16="http://schemas.microsoft.com/office/drawing/2014/main" id="{04D2FC4C-1BA0-5C4D-ABA2-ACF41C5D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12" y="221146"/>
            <a:ext cx="3651250" cy="1677988"/>
          </a:xfrm>
        </p:spPr>
        <p:txBody>
          <a:bodyPr/>
          <a:lstStyle/>
          <a:p>
            <a:pPr eaLnBrk="1" hangingPunct="1"/>
            <a:r>
              <a:rPr lang="en-US" altLang="en-US" dirty="0"/>
              <a:t>Data Citation</a:t>
            </a:r>
          </a:p>
        </p:txBody>
      </p:sp>
      <p:sp>
        <p:nvSpPr>
          <p:cNvPr id="29698" name="Content Placeholder 8">
            <a:extLst>
              <a:ext uri="{FF2B5EF4-FFF2-40B4-BE49-F238E27FC236}">
                <a16:creationId xmlns:a16="http://schemas.microsoft.com/office/drawing/2014/main" id="{7E222BA8-3D21-F64A-A3A0-E67F11277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65" y="1619027"/>
            <a:ext cx="4016333" cy="4296934"/>
          </a:xfrm>
        </p:spPr>
        <p:txBody>
          <a:bodyPr/>
          <a:lstStyle/>
          <a:p>
            <a:pPr eaLnBrk="1" hangingPunct="1"/>
            <a:r>
              <a:rPr lang="en-US" altLang="en-US" sz="2300" b="1" dirty="0"/>
              <a:t>Persistent actionable identifiers</a:t>
            </a:r>
            <a:r>
              <a:rPr lang="en-US" altLang="en-US" sz="2300" dirty="0"/>
              <a:t> for </a:t>
            </a:r>
            <a:r>
              <a:rPr lang="en-US" altLang="en-US" sz="2300" i="1" dirty="0"/>
              <a:t>all database entities</a:t>
            </a:r>
          </a:p>
          <a:p>
            <a:pPr eaLnBrk="1" hangingPunct="1"/>
            <a:r>
              <a:rPr lang="en-US" altLang="en-US" sz="2300" dirty="0"/>
              <a:t>Explore any </a:t>
            </a:r>
            <a:r>
              <a:rPr lang="en-US" altLang="en-US" sz="2300" b="1" dirty="0"/>
              <a:t>historical version </a:t>
            </a:r>
            <a:r>
              <a:rPr lang="en-US" altLang="en-US" sz="2300" dirty="0"/>
              <a:t>of </a:t>
            </a:r>
            <a:r>
              <a:rPr lang="en-US" altLang="en-US" sz="2300" i="1" dirty="0"/>
              <a:t>entire database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C7BF8-2799-6044-B89C-5DEF0739372D}"/>
              </a:ext>
            </a:extLst>
          </p:cNvPr>
          <p:cNvCxnSpPr>
            <a:cxnSpLocks/>
          </p:cNvCxnSpPr>
          <p:nvPr/>
        </p:nvCxnSpPr>
        <p:spPr>
          <a:xfrm flipV="1">
            <a:off x="3514941" y="2966174"/>
            <a:ext cx="2657259" cy="88700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3602A7-DDB9-D546-9EE0-A652F5FC8C1C}"/>
              </a:ext>
            </a:extLst>
          </p:cNvPr>
          <p:cNvCxnSpPr>
            <a:cxnSpLocks/>
          </p:cNvCxnSpPr>
          <p:nvPr/>
        </p:nvCxnSpPr>
        <p:spPr>
          <a:xfrm flipV="1">
            <a:off x="3569677" y="3641291"/>
            <a:ext cx="2602523" cy="115503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702" name="TextBox 7">
            <a:extLst>
              <a:ext uri="{FF2B5EF4-FFF2-40B4-BE49-F238E27FC236}">
                <a16:creationId xmlns:a16="http://schemas.microsoft.com/office/drawing/2014/main" id="{F82EA9B6-43F1-CD40-9DC5-360AC560A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9968" y="3483846"/>
            <a:ext cx="2903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Digital Object Identifiers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5E2B89-2B1E-E140-AF33-0B25AA1C9309}"/>
              </a:ext>
            </a:extLst>
          </p:cNvPr>
          <p:cNvCxnSpPr>
            <a:cxnSpLocks/>
          </p:cNvCxnSpPr>
          <p:nvPr/>
        </p:nvCxnSpPr>
        <p:spPr>
          <a:xfrm flipH="1" flipV="1">
            <a:off x="7376746" y="3130670"/>
            <a:ext cx="983834" cy="29833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7">
            <a:extLst>
              <a:ext uri="{FF2B5EF4-FFF2-40B4-BE49-F238E27FC236}">
                <a16:creationId xmlns:a16="http://schemas.microsoft.com/office/drawing/2014/main" id="{10236A48-2913-2E47-A725-7B6487E4C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859" y="803840"/>
            <a:ext cx="15625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Persistent, actionable identifiers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6AC5B8-9E36-F944-A533-4B1930C5792C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925965" y="1265505"/>
            <a:ext cx="528894" cy="31802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E30542-9FED-6B42-986B-0EEAF7DCA028}"/>
              </a:ext>
            </a:extLst>
          </p:cNvPr>
          <p:cNvCxnSpPr>
            <a:cxnSpLocks/>
          </p:cNvCxnSpPr>
          <p:nvPr/>
        </p:nvCxnSpPr>
        <p:spPr>
          <a:xfrm flipH="1" flipV="1">
            <a:off x="7737405" y="2268344"/>
            <a:ext cx="1057532" cy="17254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7">
            <a:extLst>
              <a:ext uri="{FF2B5EF4-FFF2-40B4-BE49-F238E27FC236}">
                <a16:creationId xmlns:a16="http://schemas.microsoft.com/office/drawing/2014/main" id="{3572350E-B4D4-0245-B071-83B98C0CF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937" y="2031449"/>
            <a:ext cx="15625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Versioned or “live”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507050-293D-5446-A106-30764CA28367}"/>
              </a:ext>
            </a:extLst>
          </p:cNvPr>
          <p:cNvCxnSpPr>
            <a:cxnSpLocks/>
          </p:cNvCxnSpPr>
          <p:nvPr/>
        </p:nvCxnSpPr>
        <p:spPr>
          <a:xfrm flipH="1" flipV="1">
            <a:off x="7925965" y="1849356"/>
            <a:ext cx="868972" cy="50525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7">
            <a:extLst>
              <a:ext uri="{FF2B5EF4-FFF2-40B4-BE49-F238E27FC236}">
                <a16:creationId xmlns:a16="http://schemas.microsoft.com/office/drawing/2014/main" id="{DC8CD06B-3918-844D-BA6B-6710F15A7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16" y="3856850"/>
            <a:ext cx="36512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Follows leading publisher’s recommendations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623CEE6D-B58E-9342-B58A-8E3818C99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095" y="4796325"/>
            <a:ext cx="247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Import into reference managers</a:t>
            </a:r>
          </a:p>
        </p:txBody>
      </p:sp>
    </p:spTree>
    <p:extLst>
      <p:ext uri="{BB962C8B-B14F-4D97-AF65-F5344CB8AC3E}">
        <p14:creationId xmlns:p14="http://schemas.microsoft.com/office/powerpoint/2010/main" val="196786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0905-DE66-FF4D-A1C4-759B92B9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096C8-A8EA-424D-A284-51C3FEC3D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datasets are structured in </a:t>
            </a:r>
            <a:r>
              <a:rPr lang="en-US" dirty="0" err="1"/>
              <a:t>FaceBase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Layout of a typical dataset display page</a:t>
            </a:r>
          </a:p>
          <a:p>
            <a:pPr lvl="2"/>
            <a:endParaRPr lang="en-US" dirty="0"/>
          </a:p>
          <a:p>
            <a:r>
              <a:rPr lang="en-US" dirty="0"/>
              <a:t>Citing </a:t>
            </a:r>
            <a:r>
              <a:rPr lang="en-US" dirty="0" err="1"/>
              <a:t>FaceBase</a:t>
            </a:r>
            <a:r>
              <a:rPr lang="en-US" dirty="0"/>
              <a:t> Data</a:t>
            </a:r>
          </a:p>
          <a:p>
            <a:pPr lvl="2"/>
            <a:endParaRPr lang="en-US" dirty="0"/>
          </a:p>
          <a:p>
            <a:r>
              <a:rPr lang="en-US" dirty="0"/>
              <a:t>Demo 1: an RNA-seq dataset</a:t>
            </a:r>
          </a:p>
          <a:p>
            <a:pPr lvl="1"/>
            <a:r>
              <a:rPr lang="en-US" i="1" dirty="0"/>
              <a:t>Visualization Example: Genome Browser</a:t>
            </a:r>
          </a:p>
          <a:p>
            <a:pPr lvl="2"/>
            <a:endParaRPr lang="en-US" dirty="0"/>
          </a:p>
          <a:p>
            <a:r>
              <a:rPr lang="en-US" dirty="0"/>
              <a:t>Demo 2: an imaging dataset</a:t>
            </a:r>
          </a:p>
          <a:p>
            <a:pPr lvl="1"/>
            <a:r>
              <a:rPr lang="en-US" i="1" dirty="0"/>
              <a:t>Visualization Example: </a:t>
            </a:r>
            <a:r>
              <a:rPr lang="en-US" i="1" dirty="0" err="1"/>
              <a:t>Orthoslice</a:t>
            </a:r>
            <a:r>
              <a:rPr lang="en-US" i="1" dirty="0"/>
              <a:t> Viewer</a:t>
            </a:r>
          </a:p>
        </p:txBody>
      </p:sp>
    </p:spTree>
    <p:extLst>
      <p:ext uri="{BB962C8B-B14F-4D97-AF65-F5344CB8AC3E}">
        <p14:creationId xmlns:p14="http://schemas.microsoft.com/office/powerpoint/2010/main" val="83939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9B5B-C64E-3C48-8AC6-AD8FEB92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Demonstrations of </a:t>
            </a:r>
            <a:r>
              <a:rPr lang="en-US" dirty="0" err="1"/>
              <a:t>FaceBase</a:t>
            </a:r>
            <a:r>
              <a:rPr lang="en-US" dirty="0"/>
              <a:t>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D34DE-CE90-6B4B-AA85-41C8A08F9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Demo 1</a:t>
            </a:r>
            <a:r>
              <a:rPr lang="en-US" dirty="0"/>
              <a:t>: an RNA-seq dataset</a:t>
            </a:r>
          </a:p>
          <a:p>
            <a:pPr lvl="1"/>
            <a:r>
              <a:rPr lang="en-US" i="1" dirty="0"/>
              <a:t>Visualization Example: Genome Browser</a:t>
            </a:r>
          </a:p>
          <a:p>
            <a:pPr lvl="1"/>
            <a:r>
              <a:rPr lang="en-US" dirty="0">
                <a:hlinkClick r:id="rId2"/>
              </a:rPr>
              <a:t>https://doi.org/10.25550/2ARP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Demo 2</a:t>
            </a:r>
            <a:r>
              <a:rPr lang="en-US" dirty="0"/>
              <a:t>: an imaging dataset</a:t>
            </a:r>
          </a:p>
          <a:p>
            <a:pPr lvl="1"/>
            <a:r>
              <a:rPr lang="en-US" i="1" dirty="0"/>
              <a:t>Visualization Example: </a:t>
            </a:r>
            <a:r>
              <a:rPr lang="en-US" i="1" dirty="0" err="1"/>
              <a:t>Orthoslice</a:t>
            </a:r>
            <a:r>
              <a:rPr lang="en-US" i="1" dirty="0"/>
              <a:t> Viewer</a:t>
            </a:r>
          </a:p>
          <a:p>
            <a:pPr lvl="1"/>
            <a:r>
              <a:rPr lang="en-US" dirty="0">
                <a:hlinkClick r:id="rId3"/>
              </a:rPr>
              <a:t>https://doi.org/10.25550/1-DY3G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01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CDD65F-8DC8-8141-B927-C462E3AE2765}"/>
              </a:ext>
            </a:extLst>
          </p:cNvPr>
          <p:cNvSpPr/>
          <p:nvPr/>
        </p:nvSpPr>
        <p:spPr>
          <a:xfrm>
            <a:off x="7919634" y="3907629"/>
            <a:ext cx="4157936" cy="28924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1" name="Title 1">
            <a:extLst>
              <a:ext uri="{FF2B5EF4-FFF2-40B4-BE49-F238E27FC236}">
                <a16:creationId xmlns:a16="http://schemas.microsoft.com/office/drawing/2014/main" id="{7C9367FD-4B4F-6648-97A7-39416919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92392-6DEA-414F-B683-FBF902FD0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Co-PIs</a:t>
            </a:r>
            <a:r>
              <a:rPr lang="en-US" dirty="0"/>
              <a:t>: Carl Kesselman; Yang Chai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Core Team</a:t>
            </a:r>
            <a:r>
              <a:rPr lang="en-US" dirty="0"/>
              <a:t>: Rob Schuler (CS &amp; Technical); Bridget Samuels (</a:t>
            </a:r>
            <a:r>
              <a:rPr lang="en-US" dirty="0" err="1"/>
              <a:t>Biocuration</a:t>
            </a:r>
            <a:r>
              <a:rPr lang="en-US" dirty="0"/>
              <a:t>); Alejandro </a:t>
            </a:r>
            <a:r>
              <a:rPr lang="en-US" dirty="0" err="1"/>
              <a:t>Bugacov</a:t>
            </a:r>
            <a:r>
              <a:rPr lang="en-US" dirty="0"/>
              <a:t> (Data science); </a:t>
            </a:r>
            <a:r>
              <a:rPr lang="en-US" dirty="0" err="1"/>
              <a:t>Cris</a:t>
            </a:r>
            <a:r>
              <a:rPr lang="en-US" dirty="0"/>
              <a:t> Williams (Communications); </a:t>
            </a:r>
            <a:br>
              <a:rPr lang="en-US" dirty="0"/>
            </a:br>
            <a:r>
              <a:rPr lang="en-US" dirty="0"/>
              <a:t>Joe </a:t>
            </a:r>
            <a:r>
              <a:rPr lang="en-US" dirty="0" err="1"/>
              <a:t>Hacia</a:t>
            </a:r>
            <a:r>
              <a:rPr lang="en-US" dirty="0"/>
              <a:t> (Bioinformatics); Thach Vu Ho (Data curation)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b="1" dirty="0"/>
              <a:t>Website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www.facebase.org</a:t>
            </a: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b="1" dirty="0"/>
              <a:t>Sponsor</a:t>
            </a:r>
            <a:r>
              <a:rPr lang="en-US" dirty="0"/>
              <a:t>: NIH / NIDCR (U01DE028729)</a:t>
            </a:r>
          </a:p>
        </p:txBody>
      </p:sp>
      <p:pic>
        <p:nvPicPr>
          <p:cNvPr id="5" name="Picture 8" descr="CCMB LOGO.png">
            <a:extLst>
              <a:ext uri="{FF2B5EF4-FFF2-40B4-BE49-F238E27FC236}">
                <a16:creationId xmlns:a16="http://schemas.microsoft.com/office/drawing/2014/main" id="{826DEAA5-040A-C04E-9DD0-9639D9BAF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45" y="4025907"/>
            <a:ext cx="210502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68A04AB-E9A0-874E-BEE5-A68762354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538" y="4244965"/>
            <a:ext cx="17541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39C79-01AC-6E45-9CF8-CB879E319BD7}"/>
              </a:ext>
            </a:extLst>
          </p:cNvPr>
          <p:cNvSpPr txBox="1"/>
          <p:nvPr/>
        </p:nvSpPr>
        <p:spPr>
          <a:xfrm>
            <a:off x="8228286" y="6203784"/>
            <a:ext cx="3819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Multi-Disciplined Partnership</a:t>
            </a:r>
          </a:p>
        </p:txBody>
      </p:sp>
    </p:spTree>
    <p:extLst>
      <p:ext uri="{BB962C8B-B14F-4D97-AF65-F5344CB8AC3E}">
        <p14:creationId xmlns:p14="http://schemas.microsoft.com/office/powerpoint/2010/main" val="216389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72" y="1158669"/>
            <a:ext cx="6665708" cy="461600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How Data Are Organized on </a:t>
            </a:r>
            <a:r>
              <a:rPr lang="en-US" dirty="0" err="1"/>
              <a:t>FaceBase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F7C0F-8C97-41CC-88C4-61E96AAAE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20" y="1252329"/>
            <a:ext cx="5486400" cy="488257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 overall “schematic” to give you a map for how data and metadata are organized and how to navigate between elements of a dataset.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3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72" y="1158669"/>
            <a:ext cx="6665708" cy="461600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How Data Are Organized on </a:t>
            </a:r>
            <a:r>
              <a:rPr lang="en-US" dirty="0" err="1"/>
              <a:t>FaceBase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F7C0F-8C97-41CC-88C4-61E96AAAE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20" y="1252329"/>
            <a:ext cx="5486400" cy="4882579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Projects</a:t>
            </a:r>
            <a:r>
              <a:rPr lang="en-US" dirty="0"/>
              <a:t>: individual labs or collaborations conducting hypothesis-driven research(*) that produce and submit data to </a:t>
            </a:r>
            <a:r>
              <a:rPr lang="en-US" dirty="0" err="1"/>
              <a:t>FaceBase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(* or dedicated to generating data)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4D2FB36C-342C-AF4C-B3CA-8940BCDE9C66}"/>
              </a:ext>
            </a:extLst>
          </p:cNvPr>
          <p:cNvSpPr/>
          <p:nvPr/>
        </p:nvSpPr>
        <p:spPr>
          <a:xfrm rot="19658010">
            <a:off x="9567746" y="961923"/>
            <a:ext cx="858644" cy="39349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72" y="1158669"/>
            <a:ext cx="6665708" cy="461600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How Data Are Organized on </a:t>
            </a:r>
            <a:r>
              <a:rPr lang="en-US" dirty="0" err="1"/>
              <a:t>FaceBase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F7C0F-8C97-41CC-88C4-61E96AAAE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20" y="1252329"/>
            <a:ext cx="5486400" cy="4882579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Dataset</a:t>
            </a:r>
            <a:r>
              <a:rPr lang="en-US" dirty="0"/>
              <a:t>: a collection of metadata(*) and data files. Intended to represent a cohesive unit of output from a project. It may correspond to a set of publishable results.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(* “data that describes other data”)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4D2FB36C-342C-AF4C-B3CA-8940BCDE9C66}"/>
              </a:ext>
            </a:extLst>
          </p:cNvPr>
          <p:cNvSpPr/>
          <p:nvPr/>
        </p:nvSpPr>
        <p:spPr>
          <a:xfrm rot="19658010">
            <a:off x="9567746" y="1920923"/>
            <a:ext cx="858644" cy="39349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0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72" y="1158669"/>
            <a:ext cx="6665708" cy="461600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How Data Are Organized on </a:t>
            </a:r>
            <a:r>
              <a:rPr lang="en-US" dirty="0" err="1"/>
              <a:t>FaceBase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F7C0F-8C97-41CC-88C4-61E96AAAE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20" y="1252329"/>
            <a:ext cx="5486400" cy="4882579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Protocol</a:t>
            </a:r>
            <a:r>
              <a:rPr lang="en-US" dirty="0"/>
              <a:t>: description of the methods and materials used to (re)produce the results found in the dataset.</a:t>
            </a:r>
          </a:p>
          <a:p>
            <a:pPr lvl="1"/>
            <a:r>
              <a:rPr lang="en-US" dirty="0"/>
              <a:t>Has varied widely over the 3 phases of </a:t>
            </a:r>
            <a:r>
              <a:rPr lang="en-US" dirty="0" err="1"/>
              <a:t>FaceBase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are currently revising guidelines based on emerging best practices.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4D2FB36C-342C-AF4C-B3CA-8940BCDE9C66}"/>
              </a:ext>
            </a:extLst>
          </p:cNvPr>
          <p:cNvSpPr/>
          <p:nvPr/>
        </p:nvSpPr>
        <p:spPr>
          <a:xfrm rot="19658010">
            <a:off x="6768793" y="1920923"/>
            <a:ext cx="858644" cy="39349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7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72" y="1158669"/>
            <a:ext cx="6665708" cy="461600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How Data Are Organized on </a:t>
            </a:r>
            <a:r>
              <a:rPr lang="en-US" dirty="0" err="1"/>
              <a:t>FaceBase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F7C0F-8C97-41CC-88C4-61E96AAAE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20" y="1252329"/>
            <a:ext cx="5486400" cy="4882579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Experiment</a:t>
            </a:r>
            <a:r>
              <a:rPr lang="en-US" dirty="0"/>
              <a:t>: an activity or procedure carried out within an overall investigation, such as a particular RNA-sequencing assay or imaging assay.</a:t>
            </a:r>
          </a:p>
          <a:p>
            <a:endParaRPr lang="en-US" dirty="0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4D2FB36C-342C-AF4C-B3CA-8940BCDE9C66}"/>
              </a:ext>
            </a:extLst>
          </p:cNvPr>
          <p:cNvSpPr/>
          <p:nvPr/>
        </p:nvSpPr>
        <p:spPr>
          <a:xfrm rot="19658010">
            <a:off x="9567746" y="2835320"/>
            <a:ext cx="858644" cy="39349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72" y="1158669"/>
            <a:ext cx="6665708" cy="461600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How Data Are Organized on </a:t>
            </a:r>
            <a:r>
              <a:rPr lang="en-US" dirty="0" err="1"/>
              <a:t>FaceBase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F7C0F-8C97-41CC-88C4-61E96AAAE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20" y="1252329"/>
            <a:ext cx="5486400" cy="4882579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 err="1"/>
              <a:t>Biosample</a:t>
            </a:r>
            <a:r>
              <a:rPr lang="en-US" dirty="0"/>
              <a:t> and </a:t>
            </a:r>
            <a:r>
              <a:rPr lang="en-US" b="1" dirty="0"/>
              <a:t>Replicate</a:t>
            </a:r>
            <a:r>
              <a:rPr lang="en-US" dirty="0"/>
              <a:t>: the biological specimens, subjects or other material used in the experiments. Typically, organized in groups of control and mutant </a:t>
            </a:r>
            <a:r>
              <a:rPr lang="en-US" i="1" dirty="0"/>
              <a:t>replicates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4D2FB36C-342C-AF4C-B3CA-8940BCDE9C66}"/>
              </a:ext>
            </a:extLst>
          </p:cNvPr>
          <p:cNvSpPr/>
          <p:nvPr/>
        </p:nvSpPr>
        <p:spPr>
          <a:xfrm rot="19658010">
            <a:off x="9846523" y="3738570"/>
            <a:ext cx="858644" cy="39349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29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72" y="1158669"/>
            <a:ext cx="6665708" cy="461600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How Data Are Organized on </a:t>
            </a:r>
            <a:r>
              <a:rPr lang="en-US" dirty="0" err="1"/>
              <a:t>FaceBase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F7C0F-8C97-41CC-88C4-61E96AAAE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20" y="1252329"/>
            <a:ext cx="5454721" cy="4882579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Data</a:t>
            </a:r>
            <a:r>
              <a:rPr lang="en-US" dirty="0"/>
              <a:t>: generated or derived results stored in files and associated with a specific “replicate” (and therefore experiment and </a:t>
            </a:r>
            <a:r>
              <a:rPr lang="en-US" dirty="0" err="1"/>
              <a:t>biosample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Several categories: sequencing, processed, tracks, images, surface models, micro array)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4D2FB36C-342C-AF4C-B3CA-8940BCDE9C66}"/>
              </a:ext>
            </a:extLst>
          </p:cNvPr>
          <p:cNvSpPr/>
          <p:nvPr/>
        </p:nvSpPr>
        <p:spPr>
          <a:xfrm rot="19658010">
            <a:off x="9567746" y="4875991"/>
            <a:ext cx="858644" cy="39349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341"/>
      </p:ext>
    </p:extLst>
  </p:cSld>
  <p:clrMapOvr>
    <a:masterClrMapping/>
  </p:clrMapOvr>
</p:sld>
</file>

<file path=ppt/theme/theme1.xml><?xml version="1.0" encoding="utf-8"?>
<a:theme xmlns:a="http://schemas.openxmlformats.org/drawingml/2006/main" name="ISI Widescree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AA81369-6F31-964D-BC81-5BD41012865B}" vid="{60A128A3-C5C6-124F-B014-24CD86F7339F}"/>
    </a:ext>
  </a:extLst>
</a:theme>
</file>

<file path=ppt/theme/theme2.xml><?xml version="1.0" encoding="utf-8"?>
<a:theme xmlns:a="http://schemas.openxmlformats.org/drawingml/2006/main" name="ISI Widescreen Template - With Shiel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AA81369-6F31-964D-BC81-5BD41012865B}" vid="{A7746436-EA30-7148-9AEE-1C0B93DD5CB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617</Words>
  <Application>Microsoft Macintosh PowerPoint</Application>
  <PresentationFormat>Widescreen</PresentationFormat>
  <Paragraphs>117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Adobe Caslon Pro</vt:lpstr>
      <vt:lpstr>Arial</vt:lpstr>
      <vt:lpstr>Calibri</vt:lpstr>
      <vt:lpstr>ISI Widescreen Template</vt:lpstr>
      <vt:lpstr>ISI Widescreen Template - With Shield</vt:lpstr>
      <vt:lpstr>Organization, Navigation, and Visualization of FaceBase Datasets</vt:lpstr>
      <vt:lpstr>Outline</vt:lpstr>
      <vt:lpstr>How Data Are Organized on FaceBase</vt:lpstr>
      <vt:lpstr>How Data Are Organized on FaceBase</vt:lpstr>
      <vt:lpstr>How Data Are Organized on FaceBase</vt:lpstr>
      <vt:lpstr>How Data Are Organized on FaceBase</vt:lpstr>
      <vt:lpstr>How Data Are Organized on FaceBase</vt:lpstr>
      <vt:lpstr>How Data Are Organized on FaceBase</vt:lpstr>
      <vt:lpstr>How Data Are Organized on FaceBase</vt:lpstr>
      <vt:lpstr>Overview of Dataset Display</vt:lpstr>
      <vt:lpstr>Summary of the Dataset Contents</vt:lpstr>
      <vt:lpstr>Summary of the Dataset Contents</vt:lpstr>
      <vt:lpstr>Summary of the Dataset Contents</vt:lpstr>
      <vt:lpstr>Summary of the Dataset Contents</vt:lpstr>
      <vt:lpstr>Embedded Visualization</vt:lpstr>
      <vt:lpstr>Embedded Visualization</vt:lpstr>
      <vt:lpstr>Details on Experiments, Biosamples, etc.</vt:lpstr>
      <vt:lpstr>Export (i.e., Download) Dataset</vt:lpstr>
      <vt:lpstr>Data Citation</vt:lpstr>
      <vt:lpstr>Demonstrations of FaceBase Datasets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FaceBase: An Open Community Hub for the Creation and Exchange of FAIR Data</dc:title>
  <dc:creator>Robert Edward Schuler</dc:creator>
  <cp:lastModifiedBy>Robert Edward Schuler</cp:lastModifiedBy>
  <cp:revision>82</cp:revision>
  <cp:lastPrinted>2020-10-10T00:41:27Z</cp:lastPrinted>
  <dcterms:created xsi:type="dcterms:W3CDTF">2020-10-09T20:44:34Z</dcterms:created>
  <dcterms:modified xsi:type="dcterms:W3CDTF">2020-11-18T04:43:54Z</dcterms:modified>
</cp:coreProperties>
</file>